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9" r:id="rId3"/>
    <p:sldId id="271" r:id="rId4"/>
    <p:sldId id="272" r:id="rId5"/>
    <p:sldId id="273" r:id="rId6"/>
    <p:sldId id="274" r:id="rId7"/>
    <p:sldId id="275" r:id="rId8"/>
    <p:sldId id="276" r:id="rId9"/>
    <p:sldId id="278" r:id="rId10"/>
    <p:sldId id="277" r:id="rId11"/>
    <p:sldId id="279" r:id="rId12"/>
    <p:sldId id="280" r:id="rId13"/>
    <p:sldId id="282" r:id="rId14"/>
    <p:sldId id="281" r:id="rId15"/>
    <p:sldId id="283" r:id="rId16"/>
    <p:sldId id="265" r:id="rId17"/>
    <p:sldId id="266" r:id="rId18"/>
    <p:sldId id="268" r:id="rId19"/>
    <p:sldId id="267" r:id="rId20"/>
    <p:sldId id="269" r:id="rId21"/>
    <p:sldId id="270" r:id="rId22"/>
    <p:sldId id="257" r:id="rId23"/>
    <p:sldId id="258" r:id="rId24"/>
    <p:sldId id="261" r:id="rId25"/>
    <p:sldId id="262" r:id="rId26"/>
    <p:sldId id="263" r:id="rId27"/>
    <p:sldId id="264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E7-A641-B6D9-409EB383C47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E7-A641-B6D9-409EB383C47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3E7-A641-B6D9-409EB383C47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3E7-A641-B6D9-409EB383C4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F300DD5-E1D0-7244-9E1D-8061F4D3F5B1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3E7-A641-B6D9-409EB383C4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2D31745-9792-9D43-937D-B274C95ED62B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3E7-A641-B6D9-409EB383C47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EC3818-4525-B841-8CE9-D2CDCED8D44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3E7-A641-B6D9-409EB383C47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5BBE9F5-998C-574B-BF8C-1964F3296F85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3E7-A641-B6D9-409EB383C4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7-A641-B6D9-409EB383C47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AC-EC40-960B-D32EAB82FBC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AC-EC40-960B-D32EAB82FBC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0109B35-6B2E-9F49-A8CF-9813752DF21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AAC-EC40-960B-D32EAB82FB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AAC-EC40-960B-D32EAB82FBC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BCE49-29A3-432E-A232-B62C7C395CB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803D-FE84-4D72-A4F6-97140B170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2A7F84A0-32F4-9463-3901-8D8174BF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5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3BD11C0-328D-795F-2D68-BF048E621E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CCD701-C420-B8A3-810F-E70139052E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23BB3-D5C8-CE34-1494-8F923E19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D7EF6-ED70-D62D-D2C0-198F84FAD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29000"/>
            <a:ext cx="9144000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000" b="0" i="0" spc="0">
                <a:solidFill>
                  <a:schemeClr val="bg1"/>
                </a:solidFill>
                <a:effectLst>
                  <a:outerShdw blurRad="1004565" dir="5400000" sx="100397" sy="100397" algn="ctr" rotWithShape="0">
                    <a:schemeClr val="tx1">
                      <a:alpha val="25191"/>
                    </a:schemeClr>
                  </a:outerShdw>
                </a:effectLst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8E2C5F3-6D32-DD6B-8CAF-F29335EC1D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AAF58E2-B4B6-88EC-7A45-652C66AC5A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1AC2-F679-3396-95EC-13A25B37FA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5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279984" y="1832223"/>
            <a:ext cx="7632032" cy="4293018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EE01AA6-5534-E9A7-C062-7627B3F71A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B65020-EE68-1E7F-0A3F-B992F37E436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45622-F78A-7234-B182-83ED9133CA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8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4094328" y="1835151"/>
            <a:ext cx="7259472" cy="408345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B0556-953E-5CC9-F8D4-4C96C11878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106003" cy="4083453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FAAE93E-9903-7A7C-481D-085355412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2545EC-8FCC-E58A-BA3B-E8B66CB32F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728D7-1F0C-3F2A-6B47-E5580942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28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ertica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29A7C1-D8F2-FE8A-B103-E9AD8B710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67772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Media Placeholder 6">
            <a:extLst>
              <a:ext uri="{FF2B5EF4-FFF2-40B4-BE49-F238E27FC236}">
                <a16:creationId xmlns:a16="http://schemas.microsoft.com/office/drawing/2014/main" id="{1BB848F1-DF35-F924-D6BE-577E8859420A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7964091" y="352425"/>
            <a:ext cx="3389709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E30ECB-7E52-7BD6-F0EC-393CB54AAA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199" y="1825625"/>
            <a:ext cx="6777249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FF0926DE-1536-6339-C652-1340024EBE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115F22-8850-A88D-1106-2C059E7AF3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8D912-5E63-FF03-6457-2261AE8A6E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8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5A2A01A-6FEC-CCCD-4A36-8AE0305F5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5006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8D117-7CA7-EF44-BF14-13A7738FA62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8199" y="1825625"/>
            <a:ext cx="5500651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9E53D32-E5B2-DFD2-B088-589DA8A4ED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32C0827-583E-B293-47E9-D0DBE564B2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43789-547A-17AB-5E64-BED3078EB0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4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laying Metric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54C7-19E5-B626-A9F6-5958F317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D4E49AB-764B-9683-A5A9-C57C37FE8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315023"/>
              </p:ext>
            </p:extLst>
          </p:nvPr>
        </p:nvGraphicFramePr>
        <p:xfrm>
          <a:off x="838200" y="2573079"/>
          <a:ext cx="2881004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468BC0-B4ED-7F4D-94A4-95227470A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68960"/>
              </p:ext>
            </p:extLst>
          </p:nvPr>
        </p:nvGraphicFramePr>
        <p:xfrm>
          <a:off x="4210681" y="2573079"/>
          <a:ext cx="2689849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FF96A7-BD28-2519-AC79-D1DD9079B613}"/>
              </a:ext>
            </a:extLst>
          </p:cNvPr>
          <p:cNvSpPr txBox="1"/>
          <p:nvPr/>
        </p:nvSpPr>
        <p:spPr>
          <a:xfrm>
            <a:off x="8215745" y="2410691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2F50C-9783-C2AC-F7F1-9EC79EE0D72F}"/>
              </a:ext>
            </a:extLst>
          </p:cNvPr>
          <p:cNvSpPr txBox="1"/>
          <p:nvPr/>
        </p:nvSpPr>
        <p:spPr>
          <a:xfrm>
            <a:off x="8215744" y="4128242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52FFB3-FBDD-74E7-11DE-4E4D8152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38D84DD-990A-DC3B-7D1C-585B2A641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A2D1A73-E83C-3A35-548A-E6BF552802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73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1">
            <a:extLst>
              <a:ext uri="{FF2B5EF4-FFF2-40B4-BE49-F238E27FC236}">
                <a16:creationId xmlns:a16="http://schemas.microsoft.com/office/drawing/2014/main" id="{37020F62-B894-E379-21C8-B2F95250249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38200" y="1835151"/>
            <a:ext cx="5257800" cy="454342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11012C-8656-BB88-01EE-C9ADB3AA3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DFAD4FB-C339-2FB6-1E9A-4BB6EF8DF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CB6E697-4C7A-3F6E-B022-5D1841A4F2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2139D-2516-EDCA-C4BC-72A4177C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5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E9E5-C0A3-25DA-DBDD-330BFFE72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12C11574-B905-C01B-F56B-CC89C4F7743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866900"/>
            <a:ext cx="10515600" cy="44831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3BD1B54-80BF-1B95-B677-0C1D94F29F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04C280-9CE2-1493-0B78-4C0193F454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EE819-EDCE-DABA-CE4E-D63404E91B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6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D8F0C07-8D9F-9C0D-6654-ACE06901CB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BF2883-05D0-9499-8C9F-119186497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4E978-E765-017E-F787-093CEA48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29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46A39-75B0-0A20-05B5-193026D19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6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 Our Grit, Our Gl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9FDF8F-3EFB-6375-01F6-8743E35C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90" y="1527660"/>
            <a:ext cx="6256020" cy="3802679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5BDA3EC-0CC0-3883-1715-53623F415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137A415-3449-18D9-8B6A-8507620A1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9FCF2-DB09-A2F7-A730-09B1A59597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71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5E67AE-30EA-29B7-3949-1415DBE3D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044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CD46D1B-10B8-F5B0-D366-D916F6F268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6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D4BD038-5F7A-2D26-55BA-DEDCAFBD51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60205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D802DCE-FD26-016F-BF04-06AFA6C0A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065834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D6417C0-3C17-6B28-A087-9A62B446E9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529612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D03DA-A514-114D-182D-B58788DDFB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2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D8119-A1B4-C49C-D77E-E01CA26F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30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758410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222188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68596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7D2CBA-C5C1-887A-2C15-C6CE907D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DC7B8-BD85-782C-C34A-FF915ABEB0D9}"/>
              </a:ext>
            </a:extLst>
          </p:cNvPr>
          <p:cNvSpPr txBox="1"/>
          <p:nvPr/>
        </p:nvSpPr>
        <p:spPr>
          <a:xfrm>
            <a:off x="6191536" y="6349624"/>
            <a:ext cx="5825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bg1"/>
                </a:solidFill>
                <a:effectLst/>
              </a:rPr>
              <a:t>The University of Nebraska does not discriminate based upon any protected status. Please see </a:t>
            </a:r>
            <a:r>
              <a:rPr lang="en-US" sz="800" err="1">
                <a:solidFill>
                  <a:schemeClr val="bg1"/>
                </a:solidFill>
                <a:effectLst/>
              </a:rPr>
              <a:t>go.unl.edu</a:t>
            </a:r>
            <a:r>
              <a:rPr lang="en-US" sz="800">
                <a:solidFill>
                  <a:schemeClr val="bg1"/>
                </a:solidFill>
                <a:effectLst/>
              </a:rPr>
              <a:t>/nondiscrimination. </a:t>
            </a:r>
            <a:br>
              <a:rPr lang="en-US" sz="800">
                <a:solidFill>
                  <a:schemeClr val="bg1"/>
                </a:solidFill>
                <a:effectLst/>
              </a:rPr>
            </a:br>
            <a:r>
              <a:rPr lang="en-US" sz="800">
                <a:solidFill>
                  <a:schemeClr val="bg1"/>
                </a:solidFill>
                <a:effectLst/>
              </a:rPr>
              <a:t>©2023. The Board of Regents of the University of Nebraska.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0042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84DD-8E22-B20A-3FE2-A450F1E7F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D4E3E-3C2C-BB4C-D858-14EFE49A6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E5F21-DD0B-9BF0-93E3-DB327591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94F3-1193-4AF1-8DC7-334E1B4A9270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C0F9B-A0EB-57ED-2066-E9E79D81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6CDE5-C94A-7F39-B62F-4F28A117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6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EC8F7-C54C-CCFD-CD0F-5100D861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9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841DAB0-4625-9F7D-3B84-F94D44DA0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7617EE-2FF8-6A9E-76D0-2270E1DEF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60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CD8306-DE0D-D08A-91E3-C3A3E88221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Subtitle. Do Not Use this Slide for the Main Title.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891A7-2C97-C21F-6958-4164DFFD8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6F14-E1FC-740A-524E-0E9BFB7E7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88FA-56D6-8A21-E771-FDA87881212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buClr>
                <a:schemeClr val="tx1"/>
              </a:buClr>
              <a:defRPr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 marL="2114550" indent="-2857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Bullet Level Two</a:t>
            </a:r>
          </a:p>
          <a:p>
            <a:pPr lvl="2"/>
            <a:r>
              <a:rPr lang="en-US" dirty="0"/>
              <a:t>Bullet Level Three</a:t>
            </a:r>
          </a:p>
          <a:p>
            <a:pPr lvl="3"/>
            <a:r>
              <a:rPr lang="en-US" dirty="0"/>
              <a:t>Bullet Level Four</a:t>
            </a:r>
          </a:p>
          <a:p>
            <a:pPr lvl="4"/>
            <a:r>
              <a:rPr lang="en-US" dirty="0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74A5EC2-A649-29F4-04EF-D6B22028F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48BD5-326E-2AC1-0127-DD2DC3A6FC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18113-18E6-5DC4-A0DB-3316CBF1E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4A88-2BD7-CF22-2033-FE298AE5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2F1E-C087-4E7D-9697-2D6216AB3C6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E4936-25A1-5E56-9BBD-D715D13E1B5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6E81969-76C6-EEBB-8EF2-AF934C523B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0435-E389-5567-5F66-5EDED4EC8E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BE892-409C-7F26-0B87-E85E72A0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3B7-3B92-83AE-9052-5359925F3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6D3ED-33F4-4F0A-8EED-70D526A3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5157787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8A0FD-3EEF-D305-6A92-0250CBC038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BA25-3F6E-1EF7-4DF1-24AE401C6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8"/>
            <a:ext cx="5183188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BEBB2-BD2E-DDDA-CFF0-50F25C94745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69027" y="2505075"/>
            <a:ext cx="51831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DA3832B-5F1F-9D68-A6BE-99B6AD621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09F899A-7C6B-8F0B-8013-5A25158B4F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A9688-D6CD-875A-57DE-8A3E8F1A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1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0"/>
            <a:ext cx="5450958" cy="685800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74B8AA-53F7-8B80-C456-54E01C14E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00CB-4DB1-4119-5E78-0383406C56D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4C0F373-3A7E-2F76-FC39-D411F2776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959D99-5AAA-7EE6-9EDE-05BFF83BC2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2075A-CB55-1FC3-B0F0-065D637F03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352044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E264C0-10FE-435C-223E-E4E9D31CB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41042" y="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B63A91-2A49-36FB-3EA9-4EB3524B6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253BD2-2A10-40DD-76B2-3554310CFCC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EFFC1DE-63A5-1707-D02A-E5F5CC433C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2A3599-A902-2F8B-672F-2071C3E3C7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A79B5-5C01-1139-1F3A-9C611ECDF7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3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58CEE-410D-A0D2-8EAF-B8CBFB7F9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B0427-A9BC-8BEC-9079-4C39DF473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17C13-BFE5-4615-9B16-60236E77CAA8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C79-1CE9-9BCB-EEEA-CA8D20BE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DFC69254-A89A-F882-2B37-11BC63D1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2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26AD-0BC1-4F2B-C349-789F534FC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of thin film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1F0B5-BFFE-314F-12FB-D8A922CFD8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Shawn Wimer</a:t>
            </a:r>
          </a:p>
          <a:p>
            <a:r>
              <a:rPr lang="en-US" dirty="0"/>
              <a:t>4/19/2024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41328-F3C7-BC88-C0F5-599ED4C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0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EA0B-EB48-7211-0E70-418783B8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growth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947B-6F26-4EB7-B953-E28B3370F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Many different growth classes have been studied</a:t>
            </a:r>
          </a:p>
          <a:p>
            <a:pPr lvl="1"/>
            <a:r>
              <a:rPr lang="en-US" sz="2000" dirty="0"/>
              <a:t>KPZ describes a well-studied universal class</a:t>
            </a:r>
          </a:p>
          <a:p>
            <a:r>
              <a:rPr lang="en-US" sz="2400" dirty="0"/>
              <a:t>Often no analytical solutions</a:t>
            </a:r>
          </a:p>
          <a:p>
            <a:r>
              <a:rPr lang="en-US" sz="2400" dirty="0"/>
              <a:t>Use numerical techniques, but:</a:t>
            </a:r>
          </a:p>
          <a:p>
            <a:pPr lvl="1"/>
            <a:r>
              <a:rPr lang="en-US" sz="2000" dirty="0"/>
              <a:t>Depends on space and time step sizes</a:t>
            </a:r>
          </a:p>
          <a:p>
            <a:pPr lvl="1"/>
            <a:r>
              <a:rPr lang="en-US" sz="2000" dirty="0"/>
              <a:t>Much harder when spatial correlations play a heavy role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6492A-2F00-1B8E-D43E-DF3F73DAC9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No information on the lattice or individual particles</a:t>
            </a:r>
          </a:p>
          <a:p>
            <a:r>
              <a:rPr lang="en-US" sz="2400" dirty="0"/>
              <a:t>Normally: simulate another way and compare to equations</a:t>
            </a:r>
          </a:p>
          <a:p>
            <a:r>
              <a:rPr lang="en-US" sz="2400" dirty="0"/>
              <a:t>Another simulation method is needed:</a:t>
            </a:r>
          </a:p>
          <a:p>
            <a:pPr lvl="1"/>
            <a:r>
              <a:rPr lang="en-US" sz="2000" dirty="0"/>
              <a:t>Let’s try simulating the process rather than the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CE003-8CB6-0663-4D3C-1F05D6769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01B7-9631-9F1E-9284-4E457F0A74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B779-CF6D-1B21-E606-B5A5B3C54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98A86-9758-237E-7BCC-3BB654F53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46243F0-FDBD-DEAA-A8E1-639EBB21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378" y="812800"/>
            <a:ext cx="3801622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DE3DF-0984-F872-82ED-EB65BCB3FE00}"/>
              </a:ext>
            </a:extLst>
          </p:cNvPr>
          <p:cNvSpPr txBox="1"/>
          <p:nvPr/>
        </p:nvSpPr>
        <p:spPr>
          <a:xfrm>
            <a:off x="8356600" y="5613400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Enrico Fermi</a:t>
            </a:r>
          </a:p>
          <a:p>
            <a:r>
              <a:rPr lang="en-US" dirty="0"/>
              <a:t>(DOE)</a:t>
            </a:r>
          </a:p>
        </p:txBody>
      </p:sp>
    </p:spTree>
    <p:extLst>
      <p:ext uri="{BB962C8B-B14F-4D97-AF65-F5344CB8AC3E}">
        <p14:creationId xmlns:p14="http://schemas.microsoft.com/office/powerpoint/2010/main" val="4061057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38C6-E417-07C6-7987-3E968F6D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415B-12A6-5729-5C04-3D89636A0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Simulate the behavior of particles by implementing physical laws</a:t>
            </a:r>
          </a:p>
          <a:p>
            <a:r>
              <a:rPr lang="en-US" sz="2400" dirty="0"/>
              <a:t>Simulate how particles move according to the forces between them</a:t>
            </a:r>
            <a:endParaRPr lang="en-US" dirty="0"/>
          </a:p>
          <a:p>
            <a:r>
              <a:rPr lang="en-US" sz="2400" dirty="0"/>
              <a:t>Increasingly used in biology</a:t>
            </a:r>
          </a:p>
          <a:p>
            <a:pPr lvl="1"/>
            <a:r>
              <a:rPr lang="en-US" sz="2000" dirty="0"/>
              <a:t>Protein shapes and interactions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FE786-F130-2982-34F5-4B1E9D00C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5BE2-C863-0EB2-42FF-23C303ACBC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12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7110454-CA16-E15F-9669-CFCD873118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09870"/>
            <a:ext cx="3048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AC8C-7C49-9029-85E5-0D5B13B2FF8F}"/>
              </a:ext>
            </a:extLst>
          </p:cNvPr>
          <p:cNvSpPr txBox="1"/>
          <p:nvPr/>
        </p:nvSpPr>
        <p:spPr>
          <a:xfrm>
            <a:off x="7726020" y="511586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Knordlun</a:t>
            </a:r>
            <a:r>
              <a:rPr lang="en-US" dirty="0"/>
              <a:t>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035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3C92-2346-A6F1-2E8D-948EA59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potentials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7AA4-514D-E259-1DD8-905F0EA0B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‘force fields’ to model the forces between molecules</a:t>
            </a:r>
          </a:p>
          <a:p>
            <a:r>
              <a:rPr lang="en-US" sz="2400" dirty="0"/>
              <a:t>Apply them by Newtonian mechanics</a:t>
            </a:r>
          </a:p>
          <a:p>
            <a:pPr lvl="1"/>
            <a:r>
              <a:rPr lang="en-US" sz="2000" dirty="0"/>
              <a:t>Can use quantum mechanics</a:t>
            </a:r>
          </a:p>
          <a:p>
            <a:r>
              <a:rPr lang="en-US" sz="2400" dirty="0"/>
              <a:t>Many possible potentials, including analytical and calculated</a:t>
            </a:r>
          </a:p>
          <a:p>
            <a:pPr lvl="1"/>
            <a:r>
              <a:rPr lang="en-US" sz="2000" dirty="0"/>
              <a:t>Choice depends on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743E1-6EC5-75E7-DD87-7B4FAA01FA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1183-A33E-6C6A-C41D-87B2204574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13</a:t>
            </a:fld>
            <a:endParaRPr lang="en-US"/>
          </a:p>
        </p:txBody>
      </p:sp>
      <p:pic>
        <p:nvPicPr>
          <p:cNvPr id="14" name="Content Placeholder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89A9B7-442B-F601-50F7-2143046AA5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20950"/>
            <a:ext cx="5181600" cy="2760688"/>
          </a:xfrm>
        </p:spPr>
      </p:pic>
    </p:spTree>
    <p:extLst>
      <p:ext uri="{BB962C8B-B14F-4D97-AF65-F5344CB8AC3E}">
        <p14:creationId xmlns:p14="http://schemas.microsoft.com/office/powerpoint/2010/main" val="545218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9C2B-BFB2-9321-B7AD-BCB606FE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Potentials and forces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4A2CA-AE43-A6E2-A48F-FBE8D2FA3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D9E11-203D-EFC7-28FB-77A5CC2ADA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Can use many intermolecular potentials but Lennard-Jones is very common: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Good for fast calculations as the two interior terms are relatable</a:t>
                </a:r>
              </a:p>
              <a:p>
                <a:r>
                  <a:rPr lang="en-US" sz="2400" dirty="0"/>
                  <a:t>Not rigorous but still explanatory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7DBD21AF-6392-83DC-1F0B-8D25A826D0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399" y="2277646"/>
            <a:ext cx="4965202" cy="34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2242-BFE4-964E-3462-B50AAB8E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film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18065-376B-E9A8-A478-C429D5B7B4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Bad computational scaling with increasing particles</a:t>
            </a:r>
          </a:p>
          <a:p>
            <a:r>
              <a:rPr lang="en-US" sz="2400" dirty="0"/>
              <a:t>Multi-body effects</a:t>
            </a:r>
          </a:p>
          <a:p>
            <a:r>
              <a:rPr lang="en-US" sz="2400" dirty="0"/>
              <a:t>Dependence on time step</a:t>
            </a:r>
          </a:p>
          <a:p>
            <a:r>
              <a:rPr lang="en-US" sz="2400" dirty="0"/>
              <a:t>Very short time scales</a:t>
            </a:r>
          </a:p>
          <a:p>
            <a:r>
              <a:rPr lang="en-US" sz="2400" dirty="0"/>
              <a:t>Answer: increase your computational resources or simplify the processes (or both)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5983-4C9E-A670-C5EE-A04666572E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More computational power:</a:t>
            </a:r>
          </a:p>
          <a:p>
            <a:pPr lvl="1"/>
            <a:r>
              <a:rPr lang="en-US" sz="2000" dirty="0"/>
              <a:t>Expensive</a:t>
            </a:r>
          </a:p>
          <a:p>
            <a:pPr lvl="1"/>
            <a:r>
              <a:rPr lang="en-US" sz="2000" dirty="0"/>
              <a:t>Power scales slower than the problem</a:t>
            </a:r>
          </a:p>
          <a:p>
            <a:r>
              <a:rPr lang="en-US" sz="2400" dirty="0"/>
              <a:t>Simplification:</a:t>
            </a:r>
          </a:p>
          <a:p>
            <a:pPr lvl="1"/>
            <a:r>
              <a:rPr lang="en-US" sz="2000" dirty="0"/>
              <a:t>Less realistic</a:t>
            </a:r>
          </a:p>
          <a:p>
            <a:pPr lvl="1"/>
            <a:r>
              <a:rPr lang="en-US" sz="2000" dirty="0"/>
              <a:t>Less intuitive</a:t>
            </a:r>
          </a:p>
          <a:p>
            <a:r>
              <a:rPr lang="en-US" sz="2400" dirty="0"/>
              <a:t>At this point, consider another method</a:t>
            </a:r>
          </a:p>
          <a:p>
            <a:pPr lvl="1"/>
            <a:r>
              <a:rPr lang="en-US" sz="2000" dirty="0"/>
              <a:t>Let’s try abstracting the process</a:t>
            </a:r>
          </a:p>
          <a:p>
            <a:pPr lvl="1"/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79580-20EC-5358-CB4E-142B5F99D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74486-D922-7E3A-BD47-56B69E5DDC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50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369F-D5D9-F85C-0915-258B04328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A8B6-7647-32E5-B8E5-D599AC61F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B9EF-CBDB-DB92-9B01-51E939E7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C043-BA1E-A1F3-F197-AC4C9470C4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Model individual particles as objects that collide with a surface</a:t>
            </a:r>
          </a:p>
          <a:p>
            <a:r>
              <a:rPr lang="en-US" sz="2400" dirty="0"/>
              <a:t>Developed to simulate sedimentation and aggregation in solution in 1950s/1960s</a:t>
            </a:r>
          </a:p>
          <a:p>
            <a:r>
              <a:rPr lang="en-US" sz="2400" dirty="0"/>
              <a:t>Later applied to vapor deposition simulations</a:t>
            </a:r>
          </a:p>
          <a:p>
            <a:r>
              <a:rPr lang="en-US" sz="2400" dirty="0"/>
              <a:t>Often described by KPZ equation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12E25-801A-82AD-6D75-8A4C11BDF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A9B0D-2AA2-46D5-63AE-8CA601D8CE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17</a:t>
            </a:fld>
            <a:endParaRPr lang="en-US"/>
          </a:p>
        </p:txBody>
      </p:sp>
      <p:pic>
        <p:nvPicPr>
          <p:cNvPr id="6146" name="Picture 2" descr="Billiard Wallpaper (67+ images)">
            <a:extLst>
              <a:ext uri="{FF2B5EF4-FFF2-40B4-BE49-F238E27FC236}">
                <a16:creationId xmlns:a16="http://schemas.microsoft.com/office/drawing/2014/main" id="{30520632-D25E-3541-4011-BDA61E9E3B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326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D02FB-DE23-DC1C-D016-47D346620FFB}"/>
              </a:ext>
            </a:extLst>
          </p:cNvPr>
          <p:cNvSpPr txBox="1"/>
          <p:nvPr/>
        </p:nvSpPr>
        <p:spPr>
          <a:xfrm>
            <a:off x="6172200" y="5118894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Commonly likened to billiards, where spherical hard objects physically collide with each other and their confines</a:t>
            </a:r>
          </a:p>
        </p:txBody>
      </p:sp>
    </p:spTree>
    <p:extLst>
      <p:ext uri="{BB962C8B-B14F-4D97-AF65-F5344CB8AC3E}">
        <p14:creationId xmlns:p14="http://schemas.microsoft.com/office/powerpoint/2010/main" val="251243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F710-F97B-C40A-B09D-C13510C8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3FE0-640E-6C1F-C27D-44C8518F38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Very porous and low-density</a:t>
            </a:r>
          </a:p>
          <a:p>
            <a:r>
              <a:rPr lang="en-US" sz="2400" dirty="0"/>
              <a:t>Rough with high surface area</a:t>
            </a:r>
          </a:p>
          <a:p>
            <a:r>
              <a:rPr lang="en-US" sz="2400" dirty="0"/>
              <a:t>Substrate tilt leads to individual structures similar to each other and self-similar (‘fractal-like’)</a:t>
            </a:r>
          </a:p>
          <a:p>
            <a:endParaRPr lang="en-US" sz="2400" dirty="0"/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65DAFCE3-FA3B-D8D7-44AA-62EFED09E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82C5-DA7E-C33E-0AAF-DDD976BCB5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52207-EFD5-5F2A-4D4C-D4A33DEF33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 descr="A close-up of a wave&#10;&#10;Description automatically generated">
            <a:extLst>
              <a:ext uri="{FF2B5EF4-FFF2-40B4-BE49-F238E27FC236}">
                <a16:creationId xmlns:a16="http://schemas.microsoft.com/office/drawing/2014/main" id="{91209F18-82BA-B750-0FFE-DC91FACCF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8"/>
          <a:stretch/>
        </p:blipFill>
        <p:spPr>
          <a:xfrm>
            <a:off x="1219200" y="4351337"/>
            <a:ext cx="4876800" cy="19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4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913A-D655-48F2-02E7-89C76986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ballistic deposition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EE8B-E564-B070-ED3B-A381D76ABC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a 2D simulation area with a substrate along the bottom</a:t>
            </a:r>
          </a:p>
          <a:p>
            <a:r>
              <a:rPr lang="en-US" sz="2400" dirty="0"/>
              <a:t>Drop spheres one-by-one at random positions high above the substrate</a:t>
            </a:r>
          </a:p>
          <a:p>
            <a:r>
              <a:rPr lang="en-US" sz="2400" dirty="0"/>
              <a:t>Stick them where they land</a:t>
            </a:r>
          </a:p>
          <a:p>
            <a:r>
              <a:rPr lang="en-US" sz="2400" dirty="0"/>
              <a:t>Optionally, let each settle/relax/diffuse after it lands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41C8A-5202-607C-8C49-96CAFDC335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B53DC-CF6C-4096-8D4E-1D19FEDCDF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19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2DD1692-CF6E-CC24-B2A7-342FC6155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5234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55AA-C936-751C-2764-5A8C68B4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544C-EB6D-EE04-D5AD-DDE01C38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  <a:p>
            <a:r>
              <a:rPr lang="en-US" dirty="0"/>
              <a:t>Molecular dynamics</a:t>
            </a:r>
          </a:p>
          <a:p>
            <a:r>
              <a:rPr lang="en-US" dirty="0"/>
              <a:t>Ballistic deposition</a:t>
            </a:r>
          </a:p>
          <a:p>
            <a:r>
              <a:rPr lang="en-US" dirty="0"/>
              <a:t>Monte Carlo method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3C89-6004-1C98-4960-6E5E302EAA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FBC8D-3649-5DD8-C002-D9B1259786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29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1E8E-5492-7FE9-E070-411D63B7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On-lattice/off-lattice or discrete-/continuous-space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3AC9-29AE-BD2F-3D3C-841DECB5A6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Simulations can take place in discrete- or continuous-space</a:t>
            </a:r>
          </a:p>
          <a:p>
            <a:pPr lvl="1"/>
            <a:r>
              <a:rPr lang="en-US" sz="2000" dirty="0"/>
              <a:t>On-lattice and off-lattice, respectively</a:t>
            </a:r>
          </a:p>
          <a:p>
            <a:r>
              <a:rPr lang="en-US" sz="2400" dirty="0"/>
              <a:t>Discrete-space easier and faster but requires some assumptions</a:t>
            </a:r>
          </a:p>
          <a:p>
            <a:pPr lvl="1"/>
            <a:r>
              <a:rPr lang="en-US" sz="2000" dirty="0"/>
              <a:t>Imposition of lattice</a:t>
            </a:r>
          </a:p>
          <a:p>
            <a:pPr lvl="1"/>
            <a:r>
              <a:rPr lang="en-US" sz="2000" dirty="0"/>
              <a:t>Shape of particle</a:t>
            </a:r>
          </a:p>
          <a:p>
            <a:r>
              <a:rPr lang="en-US" sz="2400" dirty="0"/>
              <a:t>Most use discrete-space but early work was all continuous space</a:t>
            </a:r>
          </a:p>
        </p:txBody>
      </p:sp>
      <p:pic>
        <p:nvPicPr>
          <p:cNvPr id="8" name="Content Placeholder 7" descr="A graph of particles in a grid&#10;&#10;Description automatically generated">
            <a:extLst>
              <a:ext uri="{FF2B5EF4-FFF2-40B4-BE49-F238E27FC236}">
                <a16:creationId xmlns:a16="http://schemas.microsoft.com/office/drawing/2014/main" id="{2EC99A84-63D2-3FDB-C6B7-8909A55927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1038B-33F9-8DC6-6700-3D11C32A6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195A-6F9A-1732-8707-24ED485543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D4FB-561D-F18D-8CE8-2860C531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B722-148C-74DB-3ABC-9256CAE4C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(Probably) universally assume uniform distribution of incoming particle position</a:t>
            </a:r>
          </a:p>
          <a:p>
            <a:r>
              <a:rPr lang="en-US" sz="2400" dirty="0"/>
              <a:t>Particles can be modeled with an angular distribution</a:t>
            </a:r>
          </a:p>
          <a:p>
            <a:pPr lvl="1"/>
            <a:r>
              <a:rPr lang="en-US" sz="2000" dirty="0"/>
              <a:t>Be careful to use it correctly</a:t>
            </a:r>
          </a:p>
          <a:p>
            <a:r>
              <a:rPr lang="en-US" sz="2400" dirty="0"/>
              <a:t>Diffusion can be randomized</a:t>
            </a:r>
          </a:p>
          <a:p>
            <a:r>
              <a:rPr lang="en-US" sz="2400" dirty="0"/>
              <a:t>Monte Carlo methods are useful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F708-B056-0424-36D7-67D6FAC33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5D568-3D22-3FB9-90F4-60F32C6FA2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025ED86-5A1A-C339-9682-9DF9EBE03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613" y="1253331"/>
            <a:ext cx="4560733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D08B5C-78E5-4398-AA45-7F2050FD59CA}"/>
              </a:ext>
            </a:extLst>
          </p:cNvPr>
          <p:cNvSpPr txBox="1"/>
          <p:nvPr/>
        </p:nvSpPr>
        <p:spPr>
          <a:xfrm>
            <a:off x="6376613" y="5619378"/>
            <a:ext cx="420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Vold</a:t>
            </a:r>
            <a:r>
              <a:rPr lang="en-US" dirty="0"/>
              <a:t> 1963 [2]</a:t>
            </a:r>
          </a:p>
        </p:txBody>
      </p:sp>
    </p:spTree>
    <p:extLst>
      <p:ext uri="{BB962C8B-B14F-4D97-AF65-F5344CB8AC3E}">
        <p14:creationId xmlns:p14="http://schemas.microsoft.com/office/powerpoint/2010/main" val="367266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DFE8-FB12-387C-8B20-A7FB42CC6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76D48-2345-A098-FB08-2AA3FF556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22DB38C-F916-3BBB-2389-11D8EB0A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00" y="348341"/>
            <a:ext cx="3213101" cy="4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5CBA38-7507-9B18-C092-EA4F36C2FA18}"/>
              </a:ext>
            </a:extLst>
          </p:cNvPr>
          <p:cNvSpPr txBox="1"/>
          <p:nvPr/>
        </p:nvSpPr>
        <p:spPr>
          <a:xfrm>
            <a:off x="8623300" y="5100579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Stansilaw</a:t>
            </a:r>
            <a:r>
              <a:rPr lang="en-US" dirty="0"/>
              <a:t> </a:t>
            </a:r>
            <a:r>
              <a:rPr lang="en-US" dirty="0" err="1"/>
              <a:t>Ulam</a:t>
            </a:r>
            <a:br>
              <a:rPr lang="en-US" dirty="0"/>
            </a:br>
            <a:r>
              <a:rPr lang="en-US" dirty="0"/>
              <a:t>(Los Alamos National Laboratory)</a:t>
            </a:r>
          </a:p>
        </p:txBody>
      </p:sp>
    </p:spTree>
    <p:extLst>
      <p:ext uri="{BB962C8B-B14F-4D97-AF65-F5344CB8AC3E}">
        <p14:creationId xmlns:p14="http://schemas.microsoft.com/office/powerpoint/2010/main" val="1991436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237-3A06-F84A-0231-692A8D45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E55-50A7-3B43-DAD1-F4194B502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repeated random sampling to collect aggregate results</a:t>
            </a:r>
          </a:p>
          <a:p>
            <a:r>
              <a:rPr lang="en-US" sz="2400" dirty="0"/>
              <a:t>Useful for determining numerically what is difficult analytically</a:t>
            </a:r>
          </a:p>
          <a:p>
            <a:r>
              <a:rPr lang="en-US" sz="2400" dirty="0"/>
              <a:t>Large numbers of sampling are generally better, so computers are useful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60E41-3D6B-29B5-4D29-053F204601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Procedure: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the range of potential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Draw samples from the range of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Process the samples according to the model being analyzed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Record the individual and/or aggregate results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C20B0-1A12-1136-A8BD-9D4E0CF5B1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8C2CD-7E07-C3A9-FE97-D21B67001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56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2936-7E86-8176-688A-B4DC1E9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example: Sum of 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Find chance of the sum of two dice to be 10 (independent dice)</a:t>
                </a:r>
              </a:p>
              <a:p>
                <a:r>
                  <a:rPr lang="en-US" sz="2400" dirty="0"/>
                  <a:t>Easy:</a:t>
                </a:r>
              </a:p>
              <a:p>
                <a:pPr lvl="1"/>
                <a:r>
                  <a:rPr lang="en-US" sz="2000" dirty="0"/>
                  <a:t>Two uniform random variables, D1 and D2, in [1,6]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2=10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1=4,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2=6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1=5,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1=6,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E5E11-669B-9338-CAD2-74D32B3397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Easily extended to find the chance of any possible sum</a:t>
            </a:r>
          </a:p>
          <a:p>
            <a:pPr lvl="1"/>
            <a:r>
              <a:rPr lang="en-US" sz="2000" dirty="0"/>
              <a:t>Just count the individual probabilities and sum them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Monte Carlo method not necessary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8730-B196-7732-CA8D-233AA54E0F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5DB-D965-728E-FD01-007009FC17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96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36B6-660C-0687-D34B-3528B698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35E0-7FB4-3E60-55D3-5CA048B71D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Roll four dice, reroll any 1s on the first throw, then sum the three largest:</a:t>
            </a:r>
          </a:p>
          <a:p>
            <a:pPr lvl="1"/>
            <a:r>
              <a:rPr lang="en-US" sz="2000" dirty="0"/>
              <a:t>[4, 4, 1, 1] -&gt; [4, 4, 2, 1] -&gt; 10</a:t>
            </a:r>
          </a:p>
          <a:p>
            <a:r>
              <a:rPr lang="en-US" sz="2400" dirty="0"/>
              <a:t>Much more complicated to figure out analytically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0DD3F-3919-41F2-967F-0FEF14E1A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99938-D29A-D687-B42F-CF8D5F333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25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964551-2B9B-EE76-EEAC-B6C05B9481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33888"/>
            <a:ext cx="5181600" cy="413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387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2F04-C39A-AFD7-D4A2-D883C995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9536E8-55B9-46C3-40F3-878499043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quality of the results depends on the number of samples</a:t>
            </a:r>
          </a:p>
          <a:p>
            <a:r>
              <a:rPr lang="en-US" sz="2400" dirty="0"/>
              <a:t>More complicated processes might require many more samples, particularly to find the ends of the range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334484-192F-BA6E-A50C-2D6EA81C1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009B4-49C4-206D-3B91-209CBA1750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26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CD4524-5F5A-AACD-9C28-7EC4C8E30D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35633"/>
            <a:ext cx="5181600" cy="41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6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4901-A7D9-6321-0DCD-31657F49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98182-91FC-AFE7-CA44-4268C81553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Correctly sample the correct distribution!</a:t>
            </a:r>
          </a:p>
          <a:p>
            <a:r>
              <a:rPr lang="en-US" sz="2400" dirty="0"/>
              <a:t>Some advanced techniques exist to sample more complicated distributions</a:t>
            </a:r>
          </a:p>
          <a:p>
            <a:r>
              <a:rPr lang="en-US" sz="2400" dirty="0"/>
              <a:t>Increasingly used wherever statistics are useful</a:t>
            </a:r>
          </a:p>
          <a:p>
            <a:pPr lvl="1"/>
            <a:r>
              <a:rPr lang="en-US" sz="2000" dirty="0"/>
              <a:t>Particle physics, finance, operations, etc.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81D36-8746-72CB-27AF-4016EC27F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917CE-E498-C4BF-F20F-C75BEDED40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5DE5B076-E1BA-F306-50B4-A7E78ECBC2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67" y="1825625"/>
            <a:ext cx="43476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37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3332-5999-B6A1-AA34-E8B5D57E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31CD8-7CDB-8D89-D2BD-2FFCABD19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3402011" cy="782487"/>
          </a:xfrm>
        </p:spPr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88F55-CD4E-B401-0CA1-38E5F0EA9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402011" cy="3684588"/>
          </a:xfrm>
        </p:spPr>
        <p:txBody>
          <a:bodyPr/>
          <a:lstStyle/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Well-studied equations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No overhangs</a:t>
            </a:r>
          </a:p>
          <a:p>
            <a:pPr lvl="1"/>
            <a:r>
              <a:rPr lang="en-US" sz="2000" dirty="0"/>
              <a:t>No exact solution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FC185-043C-86F6-421D-1819C7E5E8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5A3A1-9E52-FBE8-B7EE-28B922EF80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28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8A9FCE-E74C-C43B-F961-2356841F960B}"/>
              </a:ext>
            </a:extLst>
          </p:cNvPr>
          <p:cNvSpPr txBox="1">
            <a:spLocks/>
          </p:cNvSpPr>
          <p:nvPr/>
        </p:nvSpPr>
        <p:spPr>
          <a:xfrm>
            <a:off x="4394994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Molecular dynamics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39EF04D-E0C3-8CB4-EFFE-6EA69FCB0EAB}"/>
              </a:ext>
            </a:extLst>
          </p:cNvPr>
          <p:cNvSpPr txBox="1">
            <a:spLocks/>
          </p:cNvSpPr>
          <p:nvPr/>
        </p:nvSpPr>
        <p:spPr>
          <a:xfrm>
            <a:off x="4394994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Directly apply physics</a:t>
            </a:r>
          </a:p>
          <a:p>
            <a:pPr lvl="1"/>
            <a:r>
              <a:rPr lang="en-US" sz="2000" dirty="0"/>
              <a:t>Tailorable to needs</a:t>
            </a:r>
          </a:p>
          <a:p>
            <a:pPr lvl="1"/>
            <a:r>
              <a:rPr lang="en-US" sz="2000" dirty="0"/>
              <a:t>Many mature methods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Slow; scales poorly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232B30E-68DD-6F50-496C-32B3C3C4E4A4}"/>
              </a:ext>
            </a:extLst>
          </p:cNvPr>
          <p:cNvSpPr txBox="1">
            <a:spLocks/>
          </p:cNvSpPr>
          <p:nvPr/>
        </p:nvSpPr>
        <p:spPr>
          <a:xfrm>
            <a:off x="7950201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Growth equations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244B03B-3805-63FF-EA76-C08A12784187}"/>
              </a:ext>
            </a:extLst>
          </p:cNvPr>
          <p:cNvSpPr txBox="1">
            <a:spLocks/>
          </p:cNvSpPr>
          <p:nvPr/>
        </p:nvSpPr>
        <p:spPr>
          <a:xfrm>
            <a:off x="7950201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Fast</a:t>
            </a:r>
          </a:p>
          <a:p>
            <a:pPr lvl="1"/>
            <a:r>
              <a:rPr lang="en-US" sz="2000" dirty="0"/>
              <a:t>Easily created</a:t>
            </a:r>
          </a:p>
          <a:p>
            <a:pPr lvl="1"/>
            <a:r>
              <a:rPr lang="en-US" sz="2000" dirty="0"/>
              <a:t>Simple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Same problems as MD or discretized</a:t>
            </a:r>
          </a:p>
          <a:p>
            <a:pPr lvl="1"/>
            <a:r>
              <a:rPr lang="en-US" sz="2000" dirty="0"/>
              <a:t>Time is arbitrary</a:t>
            </a:r>
          </a:p>
        </p:txBody>
      </p:sp>
    </p:spTree>
    <p:extLst>
      <p:ext uri="{BB962C8B-B14F-4D97-AF65-F5344CB8AC3E}">
        <p14:creationId xmlns:p14="http://schemas.microsoft.com/office/powerpoint/2010/main" val="2248137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EB11-9BB5-1A93-19AE-788C2DE9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53B2F-280C-A14D-85E6-5D008400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Barabasi</a:t>
            </a:r>
            <a:r>
              <a:rPr lang="en-US" dirty="0"/>
              <a:t> and Stanley, “Fractal Concepts In Surface Growth”, Cambridge University Press (1995)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Marjorie </a:t>
            </a:r>
            <a:r>
              <a:rPr lang="en-US" dirty="0" err="1"/>
              <a:t>Vold</a:t>
            </a:r>
            <a:r>
              <a:rPr lang="en-US" dirty="0"/>
              <a:t>, “Computer simulation of floc formation in a colloidal suspension”, 1963, Journal of Colloid Science </a:t>
            </a:r>
            <a:r>
              <a:rPr lang="en-US" b="1" dirty="0"/>
              <a:t>18</a:t>
            </a:r>
            <a:r>
              <a:rPr lang="en-US" dirty="0"/>
              <a:t>, 684-695 (1963)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05D5-98F1-331C-3DA4-2C2418D88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3CB98-E612-88A9-96C9-008D6EB3EB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growth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374E-AB58-381B-5635-F12CD4F394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very general models to describe the </a:t>
            </a:r>
            <a:r>
              <a:rPr lang="en-US" sz="2400" i="1" dirty="0"/>
              <a:t>interface</a:t>
            </a:r>
            <a:r>
              <a:rPr lang="en-US" sz="2400" dirty="0"/>
              <a:t> with the volume above the surface</a:t>
            </a:r>
          </a:p>
          <a:p>
            <a:r>
              <a:rPr lang="en-US" sz="2400" dirty="0"/>
              <a:t>Simple model: the surface grows at a constant rate perpendicular to the surface at all points</a:t>
            </a:r>
          </a:p>
          <a:p>
            <a:r>
              <a:rPr lang="en-US" sz="2400" dirty="0"/>
              <a:t>Surface roughness increases until islands begin coalescing, then decreases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782094"/>
            <a:ext cx="4876800" cy="2438400"/>
          </a:xfrm>
        </p:spPr>
      </p:pic>
    </p:spTree>
    <p:extLst>
      <p:ext uri="{BB962C8B-B14F-4D97-AF65-F5344CB8AC3E}">
        <p14:creationId xmlns:p14="http://schemas.microsoft.com/office/powerpoint/2010/main" val="273218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Generally of the form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 specific form for general growth equation </a:t>
                </a:r>
                <a:r>
                  <a:rPr lang="en-US" sz="2400" i="1" dirty="0"/>
                  <a:t>G</a:t>
                </a:r>
                <a:r>
                  <a:rPr lang="en-US" sz="2400" dirty="0"/>
                  <a:t>; form depends on behavior/assumptions</a:t>
                </a:r>
              </a:p>
              <a:p>
                <a:r>
                  <a:rPr lang="en-US" sz="2400" dirty="0"/>
                  <a:t>Note that </a:t>
                </a:r>
                <a:r>
                  <a:rPr lang="en-US" sz="2400" i="1" dirty="0"/>
                  <a:t>h</a:t>
                </a:r>
                <a:r>
                  <a:rPr lang="en-US" sz="2400" dirty="0"/>
                  <a:t> is single-valued</a:t>
                </a:r>
              </a:p>
              <a:p>
                <a:pPr lvl="1"/>
                <a:r>
                  <a:rPr lang="en-US" sz="2000" dirty="0"/>
                  <a:t>No overhangs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4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124" y="990600"/>
            <a:ext cx="4876800" cy="2438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3C60B-01CF-887A-3624-34F04F74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24" y="3628375"/>
            <a:ext cx="48768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586C-DE1C-940D-045A-E82D6B6DE5D7}"/>
              </a:ext>
            </a:extLst>
          </p:cNvPr>
          <p:cNvSpPr txBox="1"/>
          <p:nvPr/>
        </p:nvSpPr>
        <p:spPr>
          <a:xfrm>
            <a:off x="6965576" y="1461247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Describable by </a:t>
            </a:r>
            <a:r>
              <a:rPr lang="en-US" i="1" dirty="0"/>
              <a:t>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2F7A9-FE56-7144-1B8C-7076DE3625C8}"/>
              </a:ext>
            </a:extLst>
          </p:cNvPr>
          <p:cNvSpPr txBox="1"/>
          <p:nvPr/>
        </p:nvSpPr>
        <p:spPr>
          <a:xfrm>
            <a:off x="6965576" y="3810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describable by </a:t>
            </a:r>
            <a:r>
              <a:rPr lang="en-US" i="1" dirty="0"/>
              <a:t>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 term: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</p:spPr>
            <p:txBody>
              <a:bodyPr/>
              <a:lstStyle/>
              <a:p>
                <a:r>
                  <a:rPr lang="en-US" sz="2400" dirty="0"/>
                  <a:t>The noise term,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, has some conditions: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/>
              </a:p>
              <a:p>
                <a:r>
                  <a:rPr lang="en-US" sz="2400" b="0" dirty="0"/>
                  <a:t>The second condition implies that the noise should be uncorrelated in space and time</a:t>
                </a:r>
              </a:p>
              <a:p>
                <a:r>
                  <a:rPr lang="en-US" sz="2400" dirty="0"/>
                  <a:t>Two useful:</a:t>
                </a:r>
              </a:p>
              <a:p>
                <a:pPr lvl="1"/>
                <a:r>
                  <a:rPr lang="en-US" sz="2000" dirty="0"/>
                  <a:t>Bounded choice (choose -1 or 1)</a:t>
                </a:r>
              </a:p>
              <a:p>
                <a:pPr lvl="1"/>
                <a:r>
                  <a:rPr lang="en-US" sz="2000" b="0" dirty="0"/>
                  <a:t>Normal/Gaussian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  <a:blipFill>
                <a:blip r:embed="rId3"/>
                <a:stretch>
                  <a:fillRect l="-1295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6CD09-79FA-D1B5-7CA4-CA03BCA99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48AAF-C3F2-BC9C-808D-381E2E07E4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5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9DC763C-A720-B70D-C162-3DAD7D9D05B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158" y="1825625"/>
            <a:ext cx="26656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1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9343-4FEA-32D4-3E52-C8B3604B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</a:t>
            </a:r>
            <a:r>
              <a:rPr lang="en-US" i="1" dirty="0"/>
              <a:t>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72F0-AEF3-6C98-1A2D-046C43C67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i="1" dirty="0"/>
              <a:t>G</a:t>
            </a:r>
            <a:r>
              <a:rPr lang="en-US" sz="2400" dirty="0"/>
              <a:t> is normally a differential equation, possibly non-linear</a:t>
            </a:r>
          </a:p>
          <a:p>
            <a:r>
              <a:rPr lang="en-US" sz="2400" dirty="0"/>
              <a:t>Hard way: solve for it knowing desired behavior</a:t>
            </a:r>
          </a:p>
          <a:p>
            <a:r>
              <a:rPr lang="en-US" sz="2400" dirty="0"/>
              <a:t>Easier way: reason towards it</a:t>
            </a:r>
          </a:p>
          <a:p>
            <a:r>
              <a:rPr lang="en-US" sz="2400" dirty="0"/>
              <a:t>Symmetries in the behavior lead to certain differential terms being excluded in </a:t>
            </a:r>
            <a:r>
              <a:rPr lang="en-US" sz="2400" i="1" dirty="0"/>
              <a:t>G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</p:spPr>
            <p:txBody>
              <a:bodyPr/>
              <a:lstStyle/>
              <a:p>
                <a:r>
                  <a:rPr lang="en-US" sz="2400" dirty="0"/>
                  <a:t>Possible symmetries:</a:t>
                </a:r>
              </a:p>
              <a:p>
                <a:pPr lvl="1"/>
                <a:r>
                  <a:rPr lang="en-US" sz="2000" dirty="0"/>
                  <a:t>Time invariance</a:t>
                </a:r>
              </a:p>
              <a:p>
                <a:pPr lvl="1"/>
                <a:r>
                  <a:rPr lang="en-US" sz="2000" dirty="0"/>
                  <a:t>Translation invariance in growth direction</a:t>
                </a:r>
              </a:p>
              <a:p>
                <a:pPr lvl="1"/>
                <a:r>
                  <a:rPr lang="en-US" sz="2000" dirty="0"/>
                  <a:t>Rotation invariance about the growth direction</a:t>
                </a:r>
              </a:p>
              <a:p>
                <a:pPr lvl="1"/>
                <a:r>
                  <a:rPr lang="en-US" sz="2000" dirty="0"/>
                  <a:t>Translation invariance in </a:t>
                </a:r>
                <a:r>
                  <a:rPr lang="en-US" sz="2000" b="1" i="1" dirty="0"/>
                  <a:t>x</a:t>
                </a:r>
              </a:p>
              <a:p>
                <a:pPr lvl="1"/>
                <a:r>
                  <a:rPr lang="en-US" sz="2000" dirty="0"/>
                  <a:t>Invariance about mean height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  <a:blipFill>
                <a:blip r:embed="rId2"/>
                <a:stretch>
                  <a:fillRect l="-1474" t="-280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2BDEF-5A9D-986D-6147-ABC56C6549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50352-D085-EEF2-3E47-2BA0C9CBFC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4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9140-A6A9-6D50-1BA1-3FE7FF49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Edwards-Wilkinson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If all symmetries are true the EW equation is found: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the ‘surface tension’ smoothing the surface</a:t>
                </a:r>
              </a:p>
              <a:p>
                <a:r>
                  <a:rPr lang="en-US" sz="2400" dirty="0"/>
                  <a:t>The mass of the interface doesn’t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28CA9-8B13-9B3A-017B-466253A62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D4FDC-9DD9-C257-A287-3BBD57D3D3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7F3B9A-3945-C748-8A34-C3B46119DA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55" y="1825625"/>
            <a:ext cx="44684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5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837E-E087-49E6-DE1C-DEDB5995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Kardar</a:t>
            </a:r>
            <a:r>
              <a:rPr lang="en-US" dirty="0"/>
              <a:t>-</a:t>
            </a:r>
            <a:r>
              <a:rPr lang="en-US" dirty="0" err="1"/>
              <a:t>Parisi</a:t>
            </a:r>
            <a:r>
              <a:rPr lang="en-US" dirty="0"/>
              <a:t>-Zhang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sz="2400" dirty="0"/>
                  <a:t>Reject the last symmetry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↮−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) to get the KPZ equation: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is a nonlinear term that makes analytical solutions untenable</a:t>
                </a:r>
              </a:p>
              <a:p>
                <a:r>
                  <a:rPr lang="en-US" sz="2400" dirty="0"/>
                  <a:t>This equation changes the mass of the interface, driven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1647" t="-280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8884A-064B-81AE-9637-F73958E76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28B8-CD4F-20FA-0E6F-B56D847723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97C73F20-C88A-5405-79FB-C27F04C7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4647551"/>
            <a:ext cx="3457573" cy="172878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C04C0F-5503-4B53-8BCD-54CA6AD6CD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27" y="1825625"/>
            <a:ext cx="45753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FBBE-9591-DB01-ADCA-52D66CB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exponent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Interface width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:r>
                  <a:rPr lang="en-US" sz="2000" dirty="0"/>
                  <a:t>RMS fluctuation in surface height</a:t>
                </a:r>
              </a:p>
              <a:p>
                <a:pPr lvl="1"/>
                <a:r>
                  <a:rPr lang="en-US" sz="2000" dirty="0"/>
                  <a:t>Saturates as correlation length approaches system size</a:t>
                </a:r>
              </a:p>
              <a:p>
                <a:r>
                  <a:rPr lang="en-US" sz="2400" dirty="0"/>
                  <a:t>Scaling exponent(s):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400" dirty="0"/>
                  <a:t>Different classes have different scaling exponents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39A678-A5DD-2505-36DF-FAFBEB99D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32034"/>
            <a:ext cx="5181600" cy="313851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78569-8FB2-3F8A-E4E3-349830B857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607AD-E09C-BDA3-FDED-3446383EE8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45A1C-F0F0-E153-02D8-AA4FBE007F50}"/>
              </a:ext>
            </a:extLst>
          </p:cNvPr>
          <p:cNvSpPr txBox="1"/>
          <p:nvPr/>
        </p:nvSpPr>
        <p:spPr>
          <a:xfrm>
            <a:off x="6400802" y="5419447"/>
            <a:ext cx="369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Barabasi</a:t>
            </a:r>
            <a:r>
              <a:rPr lang="en-US" dirty="0"/>
              <a:t> and Stanley, 1995 [1]</a:t>
            </a:r>
          </a:p>
        </p:txBody>
      </p:sp>
    </p:spTree>
    <p:extLst>
      <p:ext uri="{BB962C8B-B14F-4D97-AF65-F5344CB8AC3E}">
        <p14:creationId xmlns:p14="http://schemas.microsoft.com/office/powerpoint/2010/main" val="1258457051"/>
      </p:ext>
    </p:extLst>
  </p:cSld>
  <p:clrMapOvr>
    <a:masterClrMapping/>
  </p:clrMapOvr>
</p:sld>
</file>

<file path=ppt/theme/theme1.xml><?xml version="1.0" encoding="utf-8"?>
<a:theme xmlns:a="http://schemas.openxmlformats.org/drawingml/2006/main" name="UNL PPT Theme">
  <a:themeElements>
    <a:clrScheme name="UNL Colors 1">
      <a:dk1>
        <a:srgbClr val="212121"/>
      </a:dk1>
      <a:lt1>
        <a:srgbClr val="FEFDFA"/>
      </a:lt1>
      <a:dk2>
        <a:srgbClr val="D00000"/>
      </a:dk2>
      <a:lt2>
        <a:srgbClr val="C7C8CA"/>
      </a:lt2>
      <a:accent1>
        <a:srgbClr val="249AB5"/>
      </a:accent1>
      <a:accent2>
        <a:srgbClr val="BCCB2A"/>
      </a:accent2>
      <a:accent3>
        <a:srgbClr val="F58A1F"/>
      </a:accent3>
      <a:accent4>
        <a:srgbClr val="005D83"/>
      </a:accent4>
      <a:accent5>
        <a:srgbClr val="FFD74F"/>
      </a:accent5>
      <a:accent6>
        <a:srgbClr val="A5228D"/>
      </a:accent6>
      <a:hlink>
        <a:srgbClr val="249AB5"/>
      </a:hlink>
      <a:folHlink>
        <a:srgbClr val="91919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NL PPT Theme" id="{9B44E9DF-6A9B-AB46-AA93-B248B3C4162B}" vid="{203E8BBF-4F41-8A40-B9BA-4D61E55C73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Seal-BigTen-Template_2023</Template>
  <TotalTime>5406</TotalTime>
  <Words>1276</Words>
  <Application>Microsoft Office PowerPoint</Application>
  <PresentationFormat>Widescreen</PresentationFormat>
  <Paragraphs>240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Cambria Math</vt:lpstr>
      <vt:lpstr>Franklin Gothic Book</vt:lpstr>
      <vt:lpstr>Franklin Gothic Medium</vt:lpstr>
      <vt:lpstr>UNL PPT Theme</vt:lpstr>
      <vt:lpstr>Simulation of thin film growth</vt:lpstr>
      <vt:lpstr>Contents</vt:lpstr>
      <vt:lpstr>Thin film growth models</vt:lpstr>
      <vt:lpstr>Growth equations</vt:lpstr>
      <vt:lpstr>Noise term: η(x ⃗, t)</vt:lpstr>
      <vt:lpstr>Determine G</vt:lpstr>
      <vt:lpstr>Edwards-Wilkinson equation</vt:lpstr>
      <vt:lpstr>Kardar-Parisi-Zhang equation</vt:lpstr>
      <vt:lpstr>Scaling exponent</vt:lpstr>
      <vt:lpstr>Application of growth equations</vt:lpstr>
      <vt:lpstr>Molecular dynamics</vt:lpstr>
      <vt:lpstr>Molecular dynamics</vt:lpstr>
      <vt:lpstr>Using potentials</vt:lpstr>
      <vt:lpstr>Potentials and forces</vt:lpstr>
      <vt:lpstr>Application to film growth</vt:lpstr>
      <vt:lpstr>Ballistic deposition</vt:lpstr>
      <vt:lpstr>Ballistic deposition</vt:lpstr>
      <vt:lpstr>Film features</vt:lpstr>
      <vt:lpstr>Simple ballistic deposition model</vt:lpstr>
      <vt:lpstr>On-lattice/off-lattice or discrete-/continuous-space</vt:lpstr>
      <vt:lpstr>Random variables</vt:lpstr>
      <vt:lpstr>Monte Carlo method</vt:lpstr>
      <vt:lpstr>Monte Carlo method basics</vt:lpstr>
      <vt:lpstr>Counter example: Sum of dice</vt:lpstr>
      <vt:lpstr>Example: Complicated sum of dice</vt:lpstr>
      <vt:lpstr>Example: Complicated sum of dice</vt:lpstr>
      <vt:lpstr>Monte Carlo considerations</vt:lpstr>
      <vt:lpstr>Conclusion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thin film growth</dc:title>
  <dc:creator>Shawn Wimer</dc:creator>
  <cp:lastModifiedBy>Shawn Wimer</cp:lastModifiedBy>
  <cp:revision>19</cp:revision>
  <dcterms:created xsi:type="dcterms:W3CDTF">2024-04-19T20:02:30Z</dcterms:created>
  <dcterms:modified xsi:type="dcterms:W3CDTF">2024-04-23T18:22:00Z</dcterms:modified>
</cp:coreProperties>
</file>